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1" r:id="rId2"/>
    <p:sldId id="279" r:id="rId3"/>
    <p:sldId id="262" r:id="rId4"/>
    <p:sldId id="278" r:id="rId5"/>
    <p:sldId id="256" r:id="rId6"/>
    <p:sldId id="263" r:id="rId7"/>
    <p:sldId id="277" r:id="rId8"/>
    <p:sldId id="264" r:id="rId9"/>
    <p:sldId id="276" r:id="rId10"/>
    <p:sldId id="266" r:id="rId11"/>
    <p:sldId id="268" r:id="rId12"/>
    <p:sldId id="269" r:id="rId13"/>
    <p:sldId id="270" r:id="rId14"/>
    <p:sldId id="271" r:id="rId15"/>
    <p:sldId id="272" r:id="rId16"/>
    <p:sldId id="267" r:id="rId17"/>
    <p:sldId id="273" r:id="rId18"/>
    <p:sldId id="274" r:id="rId19"/>
    <p:sldId id="257" r:id="rId20"/>
  </p:sldIdLst>
  <p:sldSz cx="9144000" cy="6858000" type="screen4x3"/>
  <p:notesSz cx="6884988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4F7B1-A27F-4E78-85A0-AE93EACD3DE1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0488" y="9515475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E5BCD-8B4B-4294-9BD9-0B2502658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366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495" cy="50267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9900" y="0"/>
            <a:ext cx="2983495" cy="50267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3D483ED1-DEF8-4942-B77D-9CB8EA3F54D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06912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499" y="4821506"/>
            <a:ext cx="5507990" cy="3944868"/>
          </a:xfrm>
          <a:prstGeom prst="rect">
            <a:avLst/>
          </a:prstGeom>
        </p:spPr>
        <p:txBody>
          <a:bodyPr vert="horz" lIns="96588" tIns="48294" rIns="96588" bIns="48294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3495" cy="50267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9900" y="9516039"/>
            <a:ext cx="2983495" cy="50267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DB5D7099-D8A9-4D66-85A0-48A114568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7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 on screen </a:t>
            </a:r>
            <a:r>
              <a:rPr lang="en-US" smtClean="0"/>
              <a:t>while pupils on task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D7099-D8A9-4D66-85A0-48A1145684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8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0476-E4E3-4FD5-A452-AA80769B5F2F}" type="datetimeFigureOut">
              <a:rPr lang="en-GB" smtClean="0"/>
              <a:pPr/>
              <a:t>11/10/2018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2F4C-56CD-4855-9897-BBF977886B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0476-E4E3-4FD5-A452-AA80769B5F2F}" type="datetimeFigureOut">
              <a:rPr lang="en-GB" smtClean="0"/>
              <a:pPr/>
              <a:t>11/10/2018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2F4C-56CD-4855-9897-BBF977886B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0476-E4E3-4FD5-A452-AA80769B5F2F}" type="datetimeFigureOut">
              <a:rPr lang="en-GB" smtClean="0"/>
              <a:pPr/>
              <a:t>11/10/2018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2F4C-56CD-4855-9897-BBF977886B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0476-E4E3-4FD5-A452-AA80769B5F2F}" type="datetimeFigureOut">
              <a:rPr lang="en-GB" smtClean="0"/>
              <a:pPr/>
              <a:t>11/10/2018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2F4C-56CD-4855-9897-BBF977886B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0476-E4E3-4FD5-A452-AA80769B5F2F}" type="datetimeFigureOut">
              <a:rPr lang="en-GB" smtClean="0"/>
              <a:pPr/>
              <a:t>11/10/2018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2F4C-56CD-4855-9897-BBF977886B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0476-E4E3-4FD5-A452-AA80769B5F2F}" type="datetimeFigureOut">
              <a:rPr lang="en-GB" smtClean="0"/>
              <a:pPr/>
              <a:t>11/10/2018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2F4C-56CD-4855-9897-BBF977886B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0476-E4E3-4FD5-A452-AA80769B5F2F}" type="datetimeFigureOut">
              <a:rPr lang="en-GB" smtClean="0"/>
              <a:pPr/>
              <a:t>11/10/2018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2F4C-56CD-4855-9897-BBF977886B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0476-E4E3-4FD5-A452-AA80769B5F2F}" type="datetimeFigureOut">
              <a:rPr lang="en-GB" smtClean="0"/>
              <a:pPr/>
              <a:t>11/10/2018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2F4C-56CD-4855-9897-BBF977886B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0476-E4E3-4FD5-A452-AA80769B5F2F}" type="datetimeFigureOut">
              <a:rPr lang="en-GB" smtClean="0"/>
              <a:pPr/>
              <a:t>11/10/2018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2F4C-56CD-4855-9897-BBF977886B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0476-E4E3-4FD5-A452-AA80769B5F2F}" type="datetimeFigureOut">
              <a:rPr lang="en-GB" smtClean="0"/>
              <a:pPr/>
              <a:t>11/10/2018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2F4C-56CD-4855-9897-BBF977886B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0476-E4E3-4FD5-A452-AA80769B5F2F}" type="datetimeFigureOut">
              <a:rPr lang="en-GB" smtClean="0"/>
              <a:pPr/>
              <a:t>11/10/2018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2F4C-56CD-4855-9897-BBF977886B3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E0476-E4E3-4FD5-A452-AA80769B5F2F}" type="datetimeFigureOut">
              <a:rPr lang="en-GB" smtClean="0"/>
              <a:pPr/>
              <a:t>11/10/2018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C2F4C-56CD-4855-9897-BBF977886B3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oksfortopics.com/year-6" TargetMode="External"/><Relationship Id="rId2" Type="http://schemas.openxmlformats.org/officeDocument/2006/relationships/hyperlink" Target="https://schoolreadinglist.co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Welcome to Year 6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 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/>
              <a:t>AO: To make notes using </a:t>
            </a:r>
            <a:r>
              <a:rPr lang="en-GB" b="1" u="sng" dirty="0">
                <a:solidFill>
                  <a:srgbClr val="00B050"/>
                </a:solidFill>
              </a:rPr>
              <a:t>(inference and deduction)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u="sng" dirty="0">
                <a:solidFill>
                  <a:srgbClr val="FF0000"/>
                </a:solidFill>
              </a:rPr>
              <a:t>Vocabulary: words within a phrase (to provide a context)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b="1" dirty="0"/>
              <a:t>‘Woke with a </a:t>
            </a:r>
            <a:r>
              <a:rPr lang="en-GB" b="1" u="sng" dirty="0"/>
              <a:t>jolt’</a:t>
            </a:r>
            <a:r>
              <a:rPr lang="en-GB" b="1" dirty="0"/>
              <a:t> = </a:t>
            </a:r>
            <a:r>
              <a:rPr lang="en-GB" b="1" dirty="0">
                <a:solidFill>
                  <a:srgbClr val="00B050"/>
                </a:solidFill>
              </a:rPr>
              <a:t>I think it means wake up suddenly. 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en-GB" b="1" dirty="0"/>
              <a:t>jolt (dictionary definition) = </a:t>
            </a:r>
            <a:r>
              <a:rPr lang="en-GB" b="1" dirty="0">
                <a:solidFill>
                  <a:srgbClr val="00B050"/>
                </a:solidFill>
              </a:rPr>
              <a:t>a shock, sudden or sharp movement.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en-GB" b="1" dirty="0"/>
              <a:t>‘</a:t>
            </a:r>
            <a:r>
              <a:rPr lang="en-GB" b="1" u="sng" dirty="0"/>
              <a:t>crouched</a:t>
            </a:r>
            <a:r>
              <a:rPr lang="en-GB" b="1" dirty="0"/>
              <a:t> in the fragile shell of light’ = </a:t>
            </a:r>
            <a:r>
              <a:rPr lang="en-GB" b="1" dirty="0">
                <a:solidFill>
                  <a:srgbClr val="00B050"/>
                </a:solidFill>
              </a:rPr>
              <a:t>dim light, because fragile means delicate.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en-GB" b="1" dirty="0"/>
              <a:t>crouched = </a:t>
            </a:r>
            <a:r>
              <a:rPr lang="en-GB" b="1" dirty="0">
                <a:solidFill>
                  <a:srgbClr val="00B050"/>
                </a:solidFill>
              </a:rPr>
              <a:t>lower your body with arms and legs bent.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en-GB" b="1" dirty="0"/>
              <a:t>‘</a:t>
            </a:r>
            <a:r>
              <a:rPr lang="en-GB" b="1" u="sng" dirty="0"/>
              <a:t>stanched</a:t>
            </a:r>
            <a:r>
              <a:rPr lang="en-GB" b="1" dirty="0"/>
              <a:t> wound with beard-moss’ = </a:t>
            </a:r>
            <a:r>
              <a:rPr lang="en-GB" b="1" dirty="0">
                <a:solidFill>
                  <a:srgbClr val="00B050"/>
                </a:solidFill>
              </a:rPr>
              <a:t>stopped the bleeding, because it was a deep wound and it said </a:t>
            </a:r>
            <a:r>
              <a:rPr lang="en-GB" b="1" dirty="0" err="1">
                <a:solidFill>
                  <a:srgbClr val="00B050"/>
                </a:solidFill>
              </a:rPr>
              <a:t>Torak</a:t>
            </a:r>
            <a:r>
              <a:rPr lang="en-GB" b="1" dirty="0">
                <a:solidFill>
                  <a:srgbClr val="00B050"/>
                </a:solidFill>
              </a:rPr>
              <a:t> did this clumsily.</a:t>
            </a:r>
            <a:endParaRPr lang="en-GB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404664"/>
            <a:ext cx="8229600" cy="59766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4000" b="1" u="sng" dirty="0">
                <a:solidFill>
                  <a:srgbClr val="FF0000"/>
                </a:solidFill>
              </a:rPr>
              <a:t>Context specific vocabulary ‘Stone-age speak</a:t>
            </a:r>
            <a:r>
              <a:rPr lang="en-GB" sz="4000" b="1" u="sng" dirty="0" smtClean="0">
                <a:solidFill>
                  <a:srgbClr val="FF0000"/>
                </a:solidFill>
              </a:rPr>
              <a:t>’</a:t>
            </a:r>
          </a:p>
          <a:p>
            <a:pPr>
              <a:buNone/>
            </a:pPr>
            <a:endParaRPr lang="en-GB" sz="4000" dirty="0">
              <a:solidFill>
                <a:srgbClr val="FF0000"/>
              </a:solidFill>
            </a:endParaRPr>
          </a:p>
          <a:p>
            <a:r>
              <a:rPr lang="en-GB" sz="4000" b="1" dirty="0" err="1"/>
              <a:t>Nanuak</a:t>
            </a:r>
            <a:r>
              <a:rPr lang="en-GB" sz="4000" b="1" dirty="0"/>
              <a:t> world soul = </a:t>
            </a:r>
            <a:r>
              <a:rPr lang="en-GB" sz="4000" b="1" dirty="0">
                <a:solidFill>
                  <a:srgbClr val="00B050"/>
                </a:solidFill>
              </a:rPr>
              <a:t>most important mark </a:t>
            </a:r>
            <a:r>
              <a:rPr lang="en-GB" sz="4000" b="1" dirty="0"/>
              <a:t>= …</a:t>
            </a:r>
            <a:endParaRPr lang="en-GB" sz="4000" dirty="0"/>
          </a:p>
          <a:p>
            <a:r>
              <a:rPr lang="en-GB" sz="4000" b="1" dirty="0"/>
              <a:t>Death marks = </a:t>
            </a:r>
            <a:r>
              <a:rPr lang="en-GB" sz="4000" b="1" dirty="0">
                <a:solidFill>
                  <a:srgbClr val="00B050"/>
                </a:solidFill>
              </a:rPr>
              <a:t>like tattoos or painted marks for a special ritual. </a:t>
            </a:r>
            <a:endParaRPr lang="en-GB" sz="4000" dirty="0">
              <a:solidFill>
                <a:srgbClr val="00B050"/>
              </a:solidFill>
            </a:endParaRPr>
          </a:p>
          <a:p>
            <a:r>
              <a:rPr lang="en-GB" sz="4000" b="1" dirty="0"/>
              <a:t>Beard-moss = </a:t>
            </a:r>
            <a:r>
              <a:rPr lang="en-GB" sz="4000" b="1" dirty="0">
                <a:solidFill>
                  <a:srgbClr val="00B050"/>
                </a:solidFill>
              </a:rPr>
              <a:t>moss that is wiry like hair.</a:t>
            </a:r>
            <a:endParaRPr lang="en-GB" sz="4000" dirty="0">
              <a:solidFill>
                <a:srgbClr val="00B050"/>
              </a:solidFill>
            </a:endParaRPr>
          </a:p>
          <a:p>
            <a:r>
              <a:rPr lang="en-GB" sz="4000" b="1" dirty="0"/>
              <a:t>Fast-wet = </a:t>
            </a:r>
            <a:r>
              <a:rPr lang="en-GB" sz="4000" b="1" dirty="0">
                <a:solidFill>
                  <a:srgbClr val="00B050"/>
                </a:solidFill>
              </a:rPr>
              <a:t>fast flowing water – a river.</a:t>
            </a:r>
            <a:endParaRPr lang="en-GB" sz="4000" dirty="0">
              <a:solidFill>
                <a:srgbClr val="00B050"/>
              </a:solidFill>
            </a:endParaRPr>
          </a:p>
          <a:p>
            <a:pPr>
              <a:buNone/>
            </a:pP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476672"/>
            <a:ext cx="8229600" cy="55446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sz="4000" b="1" u="sng" dirty="0">
                <a:solidFill>
                  <a:schemeClr val="tx2"/>
                </a:solidFill>
              </a:rPr>
              <a:t>Puzzles/Questions: </a:t>
            </a:r>
            <a:endParaRPr lang="en-GB" sz="4000" b="1" u="sng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GB" sz="4000" dirty="0">
              <a:solidFill>
                <a:schemeClr val="tx2"/>
              </a:solidFill>
            </a:endParaRPr>
          </a:p>
          <a:p>
            <a:r>
              <a:rPr lang="en-GB" sz="4000" b="1" dirty="0"/>
              <a:t>What was watching with hot, murderous eyes? </a:t>
            </a:r>
            <a:r>
              <a:rPr lang="en-GB" sz="4000" b="1" dirty="0">
                <a:solidFill>
                  <a:srgbClr val="00B050"/>
                </a:solidFill>
              </a:rPr>
              <a:t>Could be a dangerous animal (as they are in the forest) stalking them, waiting to kill. Or, something/someone wanting revenge, as hot could mean angry.</a:t>
            </a:r>
            <a:endParaRPr lang="en-GB" sz="4000" dirty="0">
              <a:solidFill>
                <a:srgbClr val="00B050"/>
              </a:solidFill>
            </a:endParaRPr>
          </a:p>
          <a:p>
            <a:r>
              <a:rPr lang="en-GB" sz="4000" b="1" dirty="0"/>
              <a:t>What are Yarrow leaves? = </a:t>
            </a:r>
            <a:r>
              <a:rPr lang="en-GB" sz="4000" b="1" dirty="0">
                <a:solidFill>
                  <a:srgbClr val="00B050"/>
                </a:solidFill>
              </a:rPr>
              <a:t>I think a type of medical herb because he takes them from his medicine pouch.</a:t>
            </a:r>
            <a:endParaRPr lang="en-GB" sz="4000" dirty="0">
              <a:solidFill>
                <a:srgbClr val="00B050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332656"/>
            <a:ext cx="8229600" cy="5318051"/>
          </a:xfrm>
        </p:spPr>
        <p:txBody>
          <a:bodyPr/>
          <a:lstStyle/>
          <a:p>
            <a:pPr>
              <a:buNone/>
            </a:pPr>
            <a:r>
              <a:rPr lang="en-GB" sz="4000" b="1" u="sng" dirty="0"/>
              <a:t>Connections with other stories, films or real life events</a:t>
            </a:r>
            <a:r>
              <a:rPr lang="en-GB" sz="4000" b="1" u="sng" dirty="0" smtClean="0"/>
              <a:t>:</a:t>
            </a:r>
          </a:p>
          <a:p>
            <a:pPr>
              <a:buNone/>
            </a:pPr>
            <a:endParaRPr lang="en-GB" sz="4000" dirty="0"/>
          </a:p>
          <a:p>
            <a:r>
              <a:rPr lang="en-GB" sz="4000" b="1" dirty="0"/>
              <a:t>The cover and blurb reminds me of the book ‘</a:t>
            </a:r>
            <a:r>
              <a:rPr lang="en-GB" sz="4000" b="1" dirty="0" err="1"/>
              <a:t>Stig</a:t>
            </a:r>
            <a:r>
              <a:rPr lang="en-GB" sz="4000" b="1" dirty="0"/>
              <a:t> of the dump’ because one of the characters is a caveman.</a:t>
            </a:r>
            <a:endParaRPr lang="en-GB" sz="4000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3568" y="404664"/>
            <a:ext cx="8229600" cy="58326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4000" b="1" u="sng" dirty="0">
                <a:solidFill>
                  <a:srgbClr val="0070C0"/>
                </a:solidFill>
              </a:rPr>
              <a:t>Author’s techniques</a:t>
            </a:r>
            <a:r>
              <a:rPr lang="en-GB" sz="4000" b="1" u="sng" dirty="0" smtClean="0">
                <a:solidFill>
                  <a:srgbClr val="0070C0"/>
                </a:solidFill>
              </a:rPr>
              <a:t>:</a:t>
            </a:r>
          </a:p>
          <a:p>
            <a:pPr>
              <a:buNone/>
            </a:pPr>
            <a:endParaRPr lang="en-GB" sz="4000" dirty="0">
              <a:solidFill>
                <a:srgbClr val="0070C0"/>
              </a:solidFill>
            </a:endParaRPr>
          </a:p>
          <a:p>
            <a:r>
              <a:rPr lang="en-GB" sz="4000" b="1" dirty="0"/>
              <a:t>No wind.</a:t>
            </a:r>
            <a:endParaRPr lang="en-GB" sz="4000" dirty="0"/>
          </a:p>
          <a:p>
            <a:r>
              <a:rPr lang="en-GB" sz="4000" b="1" dirty="0"/>
              <a:t>No Birdsong.    }  </a:t>
            </a:r>
            <a:r>
              <a:rPr lang="en-GB" sz="4000" b="1" dirty="0">
                <a:solidFill>
                  <a:srgbClr val="00B050"/>
                </a:solidFill>
              </a:rPr>
              <a:t>Repetition for effect</a:t>
            </a:r>
            <a:endParaRPr lang="en-GB" sz="4000" dirty="0">
              <a:solidFill>
                <a:srgbClr val="00B050"/>
              </a:solidFill>
            </a:endParaRPr>
          </a:p>
          <a:p>
            <a:r>
              <a:rPr lang="en-GB" sz="4000" b="1" dirty="0"/>
              <a:t>No life.</a:t>
            </a:r>
            <a:endParaRPr lang="en-GB" sz="4000" dirty="0"/>
          </a:p>
          <a:p>
            <a:r>
              <a:rPr lang="en-GB" sz="4000" b="1" dirty="0"/>
              <a:t> </a:t>
            </a:r>
            <a:endParaRPr lang="en-GB" sz="4000" dirty="0"/>
          </a:p>
          <a:p>
            <a:r>
              <a:rPr lang="en-GB" sz="4000" b="1" dirty="0"/>
              <a:t>‘The Forest itself was holding its breath’ = </a:t>
            </a:r>
            <a:r>
              <a:rPr lang="en-GB" sz="4000" b="1" dirty="0">
                <a:solidFill>
                  <a:srgbClr val="00B050"/>
                </a:solidFill>
              </a:rPr>
              <a:t>personification</a:t>
            </a:r>
            <a:endParaRPr lang="en-GB" sz="4000" dirty="0">
              <a:solidFill>
                <a:srgbClr val="00B050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476672"/>
            <a:ext cx="8229600" cy="5904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4000" b="1" u="sng" dirty="0"/>
              <a:t>Character development</a:t>
            </a:r>
            <a:r>
              <a:rPr lang="en-GB" sz="4000" b="1" u="sng" dirty="0" smtClean="0"/>
              <a:t>:</a:t>
            </a:r>
          </a:p>
          <a:p>
            <a:pPr>
              <a:buNone/>
            </a:pPr>
            <a:endParaRPr lang="en-GB" sz="4000" dirty="0"/>
          </a:p>
          <a:p>
            <a:r>
              <a:rPr lang="en-GB" sz="4000" b="1" dirty="0"/>
              <a:t>‘Tried to be practical: to be a man instead of a boy’ = </a:t>
            </a:r>
            <a:r>
              <a:rPr lang="en-GB" sz="4000" b="1" dirty="0">
                <a:solidFill>
                  <a:srgbClr val="00B050"/>
                </a:solidFill>
              </a:rPr>
              <a:t>he is trying to be an adult and be braver.</a:t>
            </a:r>
            <a:endParaRPr lang="en-GB" sz="4000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GB" sz="4000" b="1" dirty="0"/>
              <a:t> </a:t>
            </a:r>
            <a:endParaRPr lang="en-GB" sz="4000" dirty="0"/>
          </a:p>
          <a:p>
            <a:pPr>
              <a:buNone/>
            </a:pPr>
            <a:r>
              <a:rPr lang="en-GB" sz="4000" b="1" u="sng" dirty="0"/>
              <a:t>Important/key/noteworthy events:</a:t>
            </a:r>
            <a:endParaRPr lang="en-GB" sz="4000" dirty="0"/>
          </a:p>
          <a:p>
            <a:r>
              <a:rPr lang="en-GB" sz="4000" b="1" dirty="0" err="1"/>
              <a:t>Torak</a:t>
            </a:r>
            <a:r>
              <a:rPr lang="en-GB" sz="4000" b="1" dirty="0"/>
              <a:t> swore to find the Mountain of the World Spirit or die trying.</a:t>
            </a:r>
            <a:endParaRPr lang="en-GB" sz="4000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our notes</a:t>
            </a:r>
            <a:endParaRPr lang="en-GB" dirty="0"/>
          </a:p>
        </p:txBody>
      </p:sp>
      <p:pic>
        <p:nvPicPr>
          <p:cNvPr id="3074" name="Picture 2" descr="F:\Wolf Brother Planning (Autumn 1 2018)\Parent engagement\Reading CL\IMGP42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2882"/>
            <a:ext cx="7344815" cy="550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Blank Book worm page to complete using the Reading/note-making criteria</a:t>
            </a:r>
            <a:endParaRPr lang="en-GB" dirty="0"/>
          </a:p>
        </p:txBody>
      </p:sp>
      <p:pic>
        <p:nvPicPr>
          <p:cNvPr id="1026" name="Picture 2" descr="F:\Wolf Brother Planning (Autumn 1 2018)\Parent engagement\Reading CL\IMGP42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98985" y="2325985"/>
            <a:ext cx="5158581" cy="386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10100" b="1" dirty="0">
                <a:latin typeface="Chiller" panose="04020404031007020602" pitchFamily="82" charset="0"/>
              </a:rPr>
              <a:t>Chapter </a:t>
            </a:r>
            <a:r>
              <a:rPr lang="en-GB" sz="10100" b="1" dirty="0" smtClean="0">
                <a:latin typeface="Chiller" panose="04020404031007020602" pitchFamily="82" charset="0"/>
              </a:rPr>
              <a:t>One</a:t>
            </a:r>
          </a:p>
          <a:p>
            <a:pPr marL="0" indent="0">
              <a:buNone/>
            </a:pPr>
            <a:endParaRPr lang="en-GB" sz="6400" b="1" dirty="0">
              <a:latin typeface="Chiller" panose="04020404031007020602" pitchFamily="82" charset="0"/>
            </a:endParaRPr>
          </a:p>
          <a:p>
            <a:pPr marL="0" indent="0">
              <a:buNone/>
            </a:pPr>
            <a:r>
              <a:rPr lang="en-GB" sz="3800" dirty="0"/>
              <a:t>1. </a:t>
            </a:r>
            <a:r>
              <a:rPr lang="en-GB" sz="4200" dirty="0"/>
              <a:t>What was the light like when </a:t>
            </a:r>
            <a:r>
              <a:rPr lang="en-GB" sz="4200" dirty="0" err="1"/>
              <a:t>Torak</a:t>
            </a:r>
            <a:r>
              <a:rPr lang="en-GB" sz="4200" dirty="0"/>
              <a:t> wakes from his sleep?</a:t>
            </a:r>
          </a:p>
          <a:p>
            <a:pPr marL="0" indent="0">
              <a:buNone/>
            </a:pPr>
            <a:r>
              <a:rPr lang="en-GB" sz="4200" dirty="0"/>
              <a:t>2. What did </a:t>
            </a:r>
            <a:r>
              <a:rPr lang="en-GB" sz="4200" dirty="0" err="1"/>
              <a:t>Torak</a:t>
            </a:r>
            <a:r>
              <a:rPr lang="en-GB" sz="4200" dirty="0"/>
              <a:t> know, but could not feel?</a:t>
            </a:r>
          </a:p>
          <a:p>
            <a:pPr marL="0" indent="0">
              <a:buNone/>
            </a:pPr>
            <a:r>
              <a:rPr lang="en-GB" sz="4200" dirty="0"/>
              <a:t>3. What simile is used to describe the bear’s disappearance?</a:t>
            </a:r>
          </a:p>
          <a:p>
            <a:pPr marL="0" indent="0">
              <a:buNone/>
            </a:pPr>
            <a:r>
              <a:rPr lang="en-GB" sz="4200" dirty="0"/>
              <a:t>4. What is strange about the bear’s behaviour?</a:t>
            </a:r>
          </a:p>
          <a:p>
            <a:pPr marL="0" indent="0">
              <a:buNone/>
            </a:pPr>
            <a:r>
              <a:rPr lang="en-GB" sz="4200" dirty="0"/>
              <a:t>5. What does </a:t>
            </a:r>
            <a:r>
              <a:rPr lang="en-GB" sz="4200" dirty="0" err="1"/>
              <a:t>Torak’s</a:t>
            </a:r>
            <a:r>
              <a:rPr lang="en-GB" sz="4200" dirty="0"/>
              <a:t> father want him to do?</a:t>
            </a:r>
          </a:p>
          <a:p>
            <a:pPr marL="0" indent="0">
              <a:buNone/>
            </a:pPr>
            <a:r>
              <a:rPr lang="en-GB" sz="4200" dirty="0"/>
              <a:t>6. What does </a:t>
            </a:r>
            <a:r>
              <a:rPr lang="en-GB" sz="4200" dirty="0" err="1"/>
              <a:t>Torak’s</a:t>
            </a:r>
            <a:r>
              <a:rPr lang="en-GB" sz="4200" dirty="0"/>
              <a:t> father need to take with him when he dies?</a:t>
            </a:r>
          </a:p>
          <a:p>
            <a:pPr marL="0" indent="0">
              <a:buNone/>
            </a:pPr>
            <a:r>
              <a:rPr lang="en-GB" sz="4200" dirty="0"/>
              <a:t>7. How does the writer suggest </a:t>
            </a:r>
            <a:r>
              <a:rPr lang="en-GB" sz="4200" dirty="0" err="1"/>
              <a:t>Torak</a:t>
            </a:r>
            <a:r>
              <a:rPr lang="en-GB" sz="4200" dirty="0"/>
              <a:t> is paranoid that the bear is very near?</a:t>
            </a:r>
          </a:p>
          <a:p>
            <a:pPr marL="0" indent="0">
              <a:buNone/>
            </a:pPr>
            <a:r>
              <a:rPr lang="en-GB" sz="4200" dirty="0"/>
              <a:t>8. Why is the bear thought to be evil?</a:t>
            </a:r>
          </a:p>
          <a:p>
            <a:pPr marL="0" indent="0">
              <a:buNone/>
            </a:pPr>
            <a:r>
              <a:rPr lang="en-GB" sz="4200" dirty="0"/>
              <a:t>9. What does </a:t>
            </a:r>
            <a:r>
              <a:rPr lang="en-GB" sz="4200" dirty="0" err="1"/>
              <a:t>Fa</a:t>
            </a:r>
            <a:r>
              <a:rPr lang="en-GB" sz="4200" dirty="0"/>
              <a:t> worry about as he is dying?</a:t>
            </a:r>
          </a:p>
          <a:p>
            <a:pPr marL="0" indent="0">
              <a:buNone/>
            </a:pPr>
            <a:r>
              <a:rPr lang="en-GB" sz="4200" dirty="0"/>
              <a:t>10. What is </a:t>
            </a:r>
            <a:r>
              <a:rPr lang="en-GB" sz="4200" dirty="0" err="1"/>
              <a:t>Torak</a:t>
            </a:r>
            <a:r>
              <a:rPr lang="en-GB" sz="4200" dirty="0"/>
              <a:t> being forced to do as his father tells him to find the mountain?</a:t>
            </a:r>
          </a:p>
          <a:p>
            <a:pPr marL="0" indent="0">
              <a:buNone/>
            </a:pPr>
            <a:r>
              <a:rPr lang="en-GB" sz="4200" dirty="0"/>
              <a:t>11. What does </a:t>
            </a:r>
            <a:r>
              <a:rPr lang="en-GB" sz="4200" dirty="0" err="1"/>
              <a:t>Torak</a:t>
            </a:r>
            <a:r>
              <a:rPr lang="en-GB" sz="4200" dirty="0"/>
              <a:t> do to prepare his father for death?</a:t>
            </a:r>
          </a:p>
          <a:p>
            <a:pPr marL="0" indent="0">
              <a:buNone/>
            </a:pPr>
            <a:r>
              <a:rPr lang="en-GB" sz="4200" dirty="0"/>
              <a:t>12. What advice does </a:t>
            </a:r>
            <a:r>
              <a:rPr lang="en-GB" sz="4200" dirty="0" err="1"/>
              <a:t>Fa</a:t>
            </a:r>
            <a:r>
              <a:rPr lang="en-GB" sz="4200" dirty="0"/>
              <a:t> give </a:t>
            </a:r>
            <a:r>
              <a:rPr lang="en-GB" sz="4200" dirty="0" err="1"/>
              <a:t>Torak</a:t>
            </a:r>
            <a:r>
              <a:rPr lang="en-GB" sz="4200" dirty="0"/>
              <a:t>?</a:t>
            </a:r>
          </a:p>
          <a:p>
            <a:pPr marL="0" indent="0">
              <a:buNone/>
            </a:pPr>
            <a:r>
              <a:rPr lang="en-GB" sz="4200" dirty="0"/>
              <a:t>13. At the bottom of page 8, how does the writer show </a:t>
            </a:r>
            <a:r>
              <a:rPr lang="en-GB" sz="4200" dirty="0" err="1"/>
              <a:t>Torak’s</a:t>
            </a:r>
            <a:r>
              <a:rPr lang="en-GB" sz="4200" dirty="0"/>
              <a:t> fear?</a:t>
            </a:r>
          </a:p>
        </p:txBody>
      </p:sp>
      <p:pic>
        <p:nvPicPr>
          <p:cNvPr id="1026" name="Picture 2" descr="C:\Users\Bwilki\AppData\Local\Microsoft\Windows\Temporary Internet Files\Content.IE5\QUGQT1SP\Wolf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4664"/>
            <a:ext cx="192181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65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Some websites for recommended reads for Y6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schoolreadinglist.co.uk</a:t>
            </a:r>
            <a:endParaRPr lang="en-GB" dirty="0" smtClean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www.booksfortopics.com/year-6</a:t>
            </a:r>
            <a:endParaRPr lang="en-GB" dirty="0" smtClean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Welcome to Year 6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for coming to our workshop!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Please sit with your child</a:t>
            </a:r>
          </a:p>
          <a:p>
            <a:endParaRPr lang="en-US" dirty="0"/>
          </a:p>
          <a:p>
            <a:r>
              <a:rPr lang="en-US" dirty="0" smtClean="0"/>
              <a:t>If you have any questions during the workshop, we can come and help you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4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Reading </a:t>
            </a:r>
            <a:r>
              <a:rPr lang="en-GB" u="sng" dirty="0" smtClean="0"/>
              <a:t>Homework Expectations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0912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 </a:t>
            </a:r>
            <a:r>
              <a:rPr lang="en-GB" dirty="0">
                <a:solidFill>
                  <a:srgbClr val="FF0000"/>
                </a:solidFill>
              </a:rPr>
              <a:t>book a half term – 6 over the year.</a:t>
            </a:r>
          </a:p>
          <a:p>
            <a:pPr lvl="0"/>
            <a:r>
              <a:rPr lang="en-GB" dirty="0" smtClean="0"/>
              <a:t>a </a:t>
            </a:r>
            <a:r>
              <a:rPr lang="en-GB" dirty="0">
                <a:solidFill>
                  <a:srgbClr val="0070C0"/>
                </a:solidFill>
              </a:rPr>
              <a:t>variety of different genres </a:t>
            </a:r>
            <a:r>
              <a:rPr lang="en-GB" dirty="0"/>
              <a:t>to broaden </a:t>
            </a:r>
            <a:r>
              <a:rPr lang="en-GB" dirty="0" smtClean="0"/>
              <a:t>language </a:t>
            </a:r>
            <a:r>
              <a:rPr lang="en-GB" dirty="0"/>
              <a:t>and experiences.</a:t>
            </a:r>
          </a:p>
          <a:p>
            <a:pPr lvl="0"/>
            <a:r>
              <a:rPr lang="en-GB" dirty="0" smtClean="0">
                <a:solidFill>
                  <a:srgbClr val="FF0000"/>
                </a:solidFill>
              </a:rPr>
              <a:t>10-15 pages </a:t>
            </a:r>
            <a:r>
              <a:rPr lang="en-GB" dirty="0" smtClean="0"/>
              <a:t>(for 5 nights at least) , </a:t>
            </a:r>
            <a:r>
              <a:rPr lang="en-GB" dirty="0"/>
              <a:t>depending on the level of </a:t>
            </a:r>
            <a:r>
              <a:rPr lang="en-GB" dirty="0" smtClean="0"/>
              <a:t>the book </a:t>
            </a:r>
            <a:r>
              <a:rPr lang="en-GB" dirty="0"/>
              <a:t>and these pages recorded in </a:t>
            </a:r>
            <a:r>
              <a:rPr lang="en-GB" dirty="0" smtClean="0"/>
              <a:t>the </a:t>
            </a:r>
            <a:r>
              <a:rPr lang="en-GB" dirty="0"/>
              <a:t>homework </a:t>
            </a:r>
            <a:r>
              <a:rPr lang="en-GB" dirty="0" smtClean="0"/>
              <a:t>diary </a:t>
            </a:r>
            <a:r>
              <a:rPr lang="en-GB" dirty="0" smtClean="0">
                <a:solidFill>
                  <a:srgbClr val="FF0000"/>
                </a:solidFill>
              </a:rPr>
              <a:t>Bookworm page.</a:t>
            </a:r>
            <a:endParaRPr lang="en-GB" dirty="0">
              <a:solidFill>
                <a:srgbClr val="FF0000"/>
              </a:solidFill>
            </a:endParaRPr>
          </a:p>
          <a:p>
            <a:pPr lvl="0"/>
            <a:r>
              <a:rPr lang="en-GB" dirty="0"/>
              <a:t>At the end of your book </a:t>
            </a:r>
            <a:r>
              <a:rPr lang="en-GB" dirty="0" smtClean="0"/>
              <a:t>(over half term or the end of term) </a:t>
            </a:r>
            <a:r>
              <a:rPr lang="en-GB" dirty="0" smtClean="0">
                <a:solidFill>
                  <a:srgbClr val="0070C0"/>
                </a:solidFill>
              </a:rPr>
              <a:t>write </a:t>
            </a:r>
            <a:r>
              <a:rPr lang="en-GB" dirty="0">
                <a:solidFill>
                  <a:srgbClr val="0070C0"/>
                </a:solidFill>
              </a:rPr>
              <a:t>a short </a:t>
            </a:r>
            <a:r>
              <a:rPr lang="en-GB" dirty="0" smtClean="0">
                <a:solidFill>
                  <a:srgbClr val="0070C0"/>
                </a:solidFill>
              </a:rPr>
              <a:t>summary/Book Review </a:t>
            </a:r>
            <a:r>
              <a:rPr lang="en-GB" dirty="0" smtClean="0"/>
              <a:t>of </a:t>
            </a:r>
            <a:r>
              <a:rPr lang="en-GB" dirty="0"/>
              <a:t>the key </a:t>
            </a:r>
            <a:r>
              <a:rPr lang="en-GB" dirty="0" smtClean="0"/>
              <a:t>events.</a:t>
            </a:r>
            <a:endParaRPr lang="en-GB" dirty="0"/>
          </a:p>
          <a:p>
            <a:pPr lvl="0"/>
            <a:r>
              <a:rPr lang="en-GB" b="1" dirty="0">
                <a:solidFill>
                  <a:srgbClr val="00B050"/>
                </a:solidFill>
              </a:rPr>
              <a:t>If you do not finish the book during school time you will be given half term to catch up. 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Holiday Reading – A Book Review</a:t>
            </a:r>
            <a:endParaRPr lang="en-GB" dirty="0"/>
          </a:p>
        </p:txBody>
      </p:sp>
      <p:pic>
        <p:nvPicPr>
          <p:cNvPr id="4098" name="Picture 2" descr="F:\Wolf Brother Planning (Autumn 1 2018)\Parent engagement\Reading CL\IMGP42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11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Homework diary entries </a:t>
            </a:r>
            <a:br>
              <a:rPr lang="en-GB" dirty="0" smtClean="0"/>
            </a:br>
            <a:r>
              <a:rPr lang="en-GB" dirty="0" smtClean="0"/>
              <a:t>The Bookworm page.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GB" dirty="0" smtClean="0"/>
              <a:t>You should write something  about what you have read each night. These can be a variety of different things.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>
                <a:solidFill>
                  <a:srgbClr val="FF0000"/>
                </a:solidFill>
              </a:rPr>
              <a:t>Vocabulary : words and </a:t>
            </a:r>
            <a:r>
              <a:rPr lang="en-GB" dirty="0" smtClean="0"/>
              <a:t>– pick a word from what you have read and explain what it means, by context and dictionary definition.</a:t>
            </a:r>
          </a:p>
          <a:p>
            <a:pPr lvl="0"/>
            <a:r>
              <a:rPr lang="en-GB" dirty="0" smtClean="0">
                <a:solidFill>
                  <a:srgbClr val="7030A0"/>
                </a:solidFill>
              </a:rPr>
              <a:t>A question/puzzle</a:t>
            </a:r>
            <a:r>
              <a:rPr lang="en-GB" dirty="0" smtClean="0"/>
              <a:t>–  write a question, then write a possible answer. </a:t>
            </a:r>
          </a:p>
          <a:p>
            <a:pPr lvl="0"/>
            <a:r>
              <a:rPr lang="en-GB" b="1" dirty="0" smtClean="0">
                <a:solidFill>
                  <a:srgbClr val="00B050"/>
                </a:solidFill>
              </a:rPr>
              <a:t>Connection with something else </a:t>
            </a:r>
            <a:r>
              <a:rPr lang="en-GB" dirty="0" smtClean="0"/>
              <a:t>– what links to other books, films, real life events does it have?</a:t>
            </a:r>
          </a:p>
          <a:p>
            <a:pPr lvl="0"/>
            <a:r>
              <a:rPr lang="en-GB" dirty="0" smtClean="0">
                <a:solidFill>
                  <a:schemeClr val="tx2"/>
                </a:solidFill>
              </a:rPr>
              <a:t>Author’s technique </a:t>
            </a:r>
            <a:r>
              <a:rPr lang="en-GB" dirty="0" smtClean="0"/>
              <a:t>– What effect does it have on the reader.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olf Brother Planning (Autumn 1 2018)\Parent engagement\Reading CL\Bookworm page exemplar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l="3196" r="7060"/>
          <a:stretch>
            <a:fillRect/>
          </a:stretch>
        </p:blipFill>
        <p:spPr bwMode="auto">
          <a:xfrm>
            <a:off x="0" y="-243408"/>
            <a:ext cx="5040560" cy="748970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96136" y="404664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Vocabulary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8064" y="1628800"/>
            <a:ext cx="3809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/>
              <a:t>Comment or idea</a:t>
            </a:r>
            <a:endParaRPr lang="en-GB" sz="4000" dirty="0"/>
          </a:p>
        </p:txBody>
      </p:sp>
      <p:sp>
        <p:nvSpPr>
          <p:cNvPr id="9" name="Rectangle 8"/>
          <p:cNvSpPr/>
          <p:nvPr/>
        </p:nvSpPr>
        <p:spPr>
          <a:xfrm>
            <a:off x="4980296" y="3284984"/>
            <a:ext cx="41637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chemeClr val="tx2"/>
                </a:solidFill>
              </a:rPr>
              <a:t>Author’s technique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08104" y="4653136"/>
            <a:ext cx="2498569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Vocabulary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 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508104" y="5661248"/>
            <a:ext cx="26116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00B050"/>
                </a:solidFill>
              </a:rPr>
              <a:t>Connection</a:t>
            </a:r>
            <a:endParaRPr lang="en-GB" sz="40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716016" y="3861048"/>
            <a:ext cx="2016224" cy="28803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275856" y="4941168"/>
            <a:ext cx="2232248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211960" y="2348880"/>
            <a:ext cx="2520280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707904" y="1052736"/>
            <a:ext cx="2304256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2"/>
          </p:cNvCxnSpPr>
          <p:nvPr/>
        </p:nvCxnSpPr>
        <p:spPr>
          <a:xfrm flipH="1">
            <a:off x="3563888" y="6369134"/>
            <a:ext cx="3250022" cy="30022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Wolf Brother Planning (Autumn 1 2018)\Parent engagement\Reading CL\IMGP42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" t="4267" b="6378"/>
          <a:stretch/>
        </p:blipFill>
        <p:spPr bwMode="auto">
          <a:xfrm rot="16200000">
            <a:off x="3863235" y="953777"/>
            <a:ext cx="6266624" cy="429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Wolf Brother Planning (Autumn 1 2018)\Parent engagement\Reading CL\IMGP42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t="3052" b="3636"/>
          <a:stretch/>
        </p:blipFill>
        <p:spPr bwMode="auto">
          <a:xfrm rot="16200000">
            <a:off x="-870130" y="827467"/>
            <a:ext cx="6234545" cy="451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53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   </a:t>
            </a:r>
            <a:r>
              <a:rPr lang="en-GB" sz="4400" dirty="0" smtClean="0"/>
              <a:t>We have been taught how to write these </a:t>
            </a:r>
            <a:r>
              <a:rPr lang="en-GB" sz="4400" dirty="0" smtClean="0">
                <a:solidFill>
                  <a:srgbClr val="7030A0"/>
                </a:solidFill>
              </a:rPr>
              <a:t>Book worm page comments </a:t>
            </a:r>
            <a:r>
              <a:rPr lang="en-GB" sz="4400" dirty="0" smtClean="0"/>
              <a:t>in class while making notes while listening to our class text: Wolf Brother</a:t>
            </a:r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Comprehension </a:t>
            </a:r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Use your current reading book to fill in a Bookworm page </a:t>
            </a:r>
          </a:p>
          <a:p>
            <a:pPr algn="ctr">
              <a:buNone/>
            </a:pPr>
            <a:endParaRPr lang="en-GB" dirty="0"/>
          </a:p>
          <a:p>
            <a:pPr algn="ctr">
              <a:buNone/>
            </a:pPr>
            <a:endParaRPr lang="en-GB" dirty="0"/>
          </a:p>
        </p:txBody>
      </p:sp>
      <p:pic>
        <p:nvPicPr>
          <p:cNvPr id="1026" name="Picture 2" descr="C:\Users\Bwilki\AppData\Local\Microsoft\Windows\Temporary Internet Files\Content.IE5\S87VYYD3\Bookworm_ReadingCorner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33056"/>
            <a:ext cx="2486025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794</Words>
  <Application>Microsoft Office PowerPoint</Application>
  <PresentationFormat>On-screen Show (4:3)</PresentationFormat>
  <Paragraphs>91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Chiller</vt:lpstr>
      <vt:lpstr>Office Theme</vt:lpstr>
      <vt:lpstr>Welcome to Year 6 Reading</vt:lpstr>
      <vt:lpstr>Welcome to Year 6</vt:lpstr>
      <vt:lpstr>Reading Homework Expectations</vt:lpstr>
      <vt:lpstr>Holiday Reading – A Book Review</vt:lpstr>
      <vt:lpstr>Homework diary entries  The Bookworm page. </vt:lpstr>
      <vt:lpstr>PowerPoint Presentation</vt:lpstr>
      <vt:lpstr>PowerPoint Presentation</vt:lpstr>
      <vt:lpstr>PowerPoint Presentation</vt:lpstr>
      <vt:lpstr>Reading Comprehension task</vt:lpstr>
      <vt:lpstr>AO: To make notes using (inference and deduction)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of our notes</vt:lpstr>
      <vt:lpstr>Blank Book worm page to complete using the Reading/note-making criteria</vt:lpstr>
      <vt:lpstr>PowerPoint Presentation</vt:lpstr>
      <vt:lpstr>Some websites for recommended reads for Y6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Clare</dc:creator>
  <cp:lastModifiedBy>b wilkinson</cp:lastModifiedBy>
  <cp:revision>37</cp:revision>
  <cp:lastPrinted>2018-10-10T08:49:04Z</cp:lastPrinted>
  <dcterms:created xsi:type="dcterms:W3CDTF">2018-09-30T11:30:54Z</dcterms:created>
  <dcterms:modified xsi:type="dcterms:W3CDTF">2018-10-11T15:15:46Z</dcterms:modified>
</cp:coreProperties>
</file>